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C26A08-B480-4D25-99C9-CA045B83167A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61D028F4-1FD8-43F4-8723-C5162D6BDD6E}">
      <dgm:prSet phldrT="[Текст]" phldr="0"/>
      <dgm:spPr/>
      <dgm:t>
        <a:bodyPr/>
        <a:lstStyle/>
        <a:p>
          <a:endParaRPr lang="ru-RU" dirty="0"/>
        </a:p>
      </dgm:t>
    </dgm:pt>
    <dgm:pt modelId="{98A02816-8030-497A-B2CB-6787061BCD52}" type="parTrans" cxnId="{2CE8D4BE-02A8-430A-9A47-1E3029553689}">
      <dgm:prSet/>
      <dgm:spPr/>
    </dgm:pt>
    <dgm:pt modelId="{E1BEDDFB-5FFE-4A2A-B3FD-C76A07431E32}" type="sibTrans" cxnId="{2CE8D4BE-02A8-430A-9A47-1E3029553689}">
      <dgm:prSet/>
      <dgm:spPr/>
    </dgm:pt>
    <dgm:pt modelId="{F463F15C-4F42-4A82-BA5D-31A667D775A6}">
      <dgm:prSet phldr="0"/>
      <dgm:spPr/>
      <dgm:t>
        <a:bodyPr/>
        <a:lstStyle/>
        <a:p>
          <a:endParaRPr lang="ru-RU" dirty="0">
            <a:latin typeface="Sitka Subheading"/>
          </a:endParaRPr>
        </a:p>
      </dgm:t>
    </dgm:pt>
    <dgm:pt modelId="{7FF30EDA-C95F-4BCC-8FEE-56BB71861531}" type="parTrans" cxnId="{385FC122-5199-4C7F-8F35-69540EF8D271}">
      <dgm:prSet/>
      <dgm:spPr/>
    </dgm:pt>
    <dgm:pt modelId="{EABA8373-E419-43F5-8F28-5F143A971787}" type="sibTrans" cxnId="{385FC122-5199-4C7F-8F35-69540EF8D271}">
      <dgm:prSet/>
      <dgm:spPr/>
    </dgm:pt>
    <dgm:pt modelId="{73BA9852-0A03-43EB-9A0B-530215990C9F}">
      <dgm:prSet phldr="0"/>
      <dgm:spPr/>
      <dgm:t>
        <a:bodyPr/>
        <a:lstStyle/>
        <a:p>
          <a:pPr rtl="0"/>
          <a:endParaRPr lang="ru-RU" dirty="0">
            <a:latin typeface="Sitka Subheading"/>
          </a:endParaRPr>
        </a:p>
      </dgm:t>
    </dgm:pt>
    <dgm:pt modelId="{98DCCA8E-4472-4E0B-ABB8-374D80EBB12E}" type="parTrans" cxnId="{F75BD129-082A-4C00-8F20-A017A29C3D46}">
      <dgm:prSet/>
      <dgm:spPr/>
    </dgm:pt>
    <dgm:pt modelId="{20E96DB0-EFC4-4594-98ED-0613DBB9AD50}" type="sibTrans" cxnId="{F75BD129-082A-4C00-8F20-A017A29C3D46}">
      <dgm:prSet/>
      <dgm:spPr/>
    </dgm:pt>
    <dgm:pt modelId="{EE8E675C-C3A4-4A56-B501-09EDBF899EEF}" type="pres">
      <dgm:prSet presAssocID="{7CC26A08-B480-4D25-99C9-CA045B83167A}" presName="Name0" presStyleCnt="0">
        <dgm:presLayoutVars>
          <dgm:dir/>
          <dgm:animLvl val="lvl"/>
          <dgm:resizeHandles val="exact"/>
        </dgm:presLayoutVars>
      </dgm:prSet>
      <dgm:spPr/>
    </dgm:pt>
    <dgm:pt modelId="{FE9834C4-3D9B-4A7C-B01F-0B4A886E8B78}" type="pres">
      <dgm:prSet presAssocID="{61D028F4-1FD8-43F4-8723-C5162D6BDD6E}" presName="Name8" presStyleCnt="0"/>
      <dgm:spPr/>
    </dgm:pt>
    <dgm:pt modelId="{5FF28689-142E-4E01-966E-F4C6F713F02A}" type="pres">
      <dgm:prSet presAssocID="{61D028F4-1FD8-43F4-8723-C5162D6BDD6E}" presName="level" presStyleLbl="node1" presStyleIdx="0" presStyleCnt="3">
        <dgm:presLayoutVars>
          <dgm:chMax val="1"/>
          <dgm:bulletEnabled val="1"/>
        </dgm:presLayoutVars>
      </dgm:prSet>
      <dgm:spPr/>
    </dgm:pt>
    <dgm:pt modelId="{72B7C48B-49A5-41F7-A4F9-2FD30051DA64}" type="pres">
      <dgm:prSet presAssocID="{61D028F4-1FD8-43F4-8723-C5162D6BDD6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977D707-AD56-403A-A038-F53F29F2C20F}" type="pres">
      <dgm:prSet presAssocID="{F463F15C-4F42-4A82-BA5D-31A667D775A6}" presName="Name8" presStyleCnt="0"/>
      <dgm:spPr/>
    </dgm:pt>
    <dgm:pt modelId="{A681C1DF-EDCD-40CF-94D1-C5FEF8A176B7}" type="pres">
      <dgm:prSet presAssocID="{F463F15C-4F42-4A82-BA5D-31A667D775A6}" presName="level" presStyleLbl="node1" presStyleIdx="1" presStyleCnt="3">
        <dgm:presLayoutVars>
          <dgm:chMax val="1"/>
          <dgm:bulletEnabled val="1"/>
        </dgm:presLayoutVars>
      </dgm:prSet>
      <dgm:spPr/>
    </dgm:pt>
    <dgm:pt modelId="{4D6DA13D-218A-4046-9CA8-7C4909EB1E61}" type="pres">
      <dgm:prSet presAssocID="{F463F15C-4F42-4A82-BA5D-31A667D775A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995146-E69B-444C-8B51-AA609451FECA}" type="pres">
      <dgm:prSet presAssocID="{73BA9852-0A03-43EB-9A0B-530215990C9F}" presName="Name8" presStyleCnt="0"/>
      <dgm:spPr/>
    </dgm:pt>
    <dgm:pt modelId="{D106D7C5-6930-4A1E-B793-970DAE6CF59A}" type="pres">
      <dgm:prSet presAssocID="{73BA9852-0A03-43EB-9A0B-530215990C9F}" presName="level" presStyleLbl="node1" presStyleIdx="2" presStyleCnt="3">
        <dgm:presLayoutVars>
          <dgm:chMax val="1"/>
          <dgm:bulletEnabled val="1"/>
        </dgm:presLayoutVars>
      </dgm:prSet>
      <dgm:spPr/>
    </dgm:pt>
    <dgm:pt modelId="{E62FA977-D2C3-4B66-A450-8EF9B9FE8C4D}" type="pres">
      <dgm:prSet presAssocID="{73BA9852-0A03-43EB-9A0B-530215990C9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C103509-04D7-44E9-8B28-A6E3FABD55DC}" type="presOf" srcId="{F463F15C-4F42-4A82-BA5D-31A667D775A6}" destId="{A681C1DF-EDCD-40CF-94D1-C5FEF8A176B7}" srcOrd="0" destOrd="0" presId="urn:microsoft.com/office/officeart/2005/8/layout/pyramid1"/>
    <dgm:cxn modelId="{385FC122-5199-4C7F-8F35-69540EF8D271}" srcId="{7CC26A08-B480-4D25-99C9-CA045B83167A}" destId="{F463F15C-4F42-4A82-BA5D-31A667D775A6}" srcOrd="1" destOrd="0" parTransId="{7FF30EDA-C95F-4BCC-8FEE-56BB71861531}" sibTransId="{EABA8373-E419-43F5-8F28-5F143A971787}"/>
    <dgm:cxn modelId="{F75BD129-082A-4C00-8F20-A017A29C3D46}" srcId="{7CC26A08-B480-4D25-99C9-CA045B83167A}" destId="{73BA9852-0A03-43EB-9A0B-530215990C9F}" srcOrd="2" destOrd="0" parTransId="{98DCCA8E-4472-4E0B-ABB8-374D80EBB12E}" sibTransId="{20E96DB0-EFC4-4594-98ED-0613DBB9AD50}"/>
    <dgm:cxn modelId="{A1DE4438-CB29-4710-BA9D-12B36878E053}" type="presOf" srcId="{61D028F4-1FD8-43F4-8723-C5162D6BDD6E}" destId="{5FF28689-142E-4E01-966E-F4C6F713F02A}" srcOrd="0" destOrd="0" presId="urn:microsoft.com/office/officeart/2005/8/layout/pyramid1"/>
    <dgm:cxn modelId="{61FED07F-8204-462F-BF6F-6ACC1BBEAA4D}" type="presOf" srcId="{F463F15C-4F42-4A82-BA5D-31A667D775A6}" destId="{4D6DA13D-218A-4046-9CA8-7C4909EB1E61}" srcOrd="1" destOrd="0" presId="urn:microsoft.com/office/officeart/2005/8/layout/pyramid1"/>
    <dgm:cxn modelId="{F7139C8F-317B-4FBF-9642-1E683CD7C341}" type="presOf" srcId="{73BA9852-0A03-43EB-9A0B-530215990C9F}" destId="{D106D7C5-6930-4A1E-B793-970DAE6CF59A}" srcOrd="0" destOrd="0" presId="urn:microsoft.com/office/officeart/2005/8/layout/pyramid1"/>
    <dgm:cxn modelId="{E28FFA95-1918-46D1-972F-FD60FA87C6E5}" type="presOf" srcId="{7CC26A08-B480-4D25-99C9-CA045B83167A}" destId="{EE8E675C-C3A4-4A56-B501-09EDBF899EEF}" srcOrd="0" destOrd="0" presId="urn:microsoft.com/office/officeart/2005/8/layout/pyramid1"/>
    <dgm:cxn modelId="{07F28E9D-1348-40FE-8D5F-C63A0826E8A5}" type="presOf" srcId="{73BA9852-0A03-43EB-9A0B-530215990C9F}" destId="{E62FA977-D2C3-4B66-A450-8EF9B9FE8C4D}" srcOrd="1" destOrd="0" presId="urn:microsoft.com/office/officeart/2005/8/layout/pyramid1"/>
    <dgm:cxn modelId="{24FFF2A4-9522-4EED-87B1-E797E983E657}" type="presOf" srcId="{61D028F4-1FD8-43F4-8723-C5162D6BDD6E}" destId="{72B7C48B-49A5-41F7-A4F9-2FD30051DA64}" srcOrd="1" destOrd="0" presId="urn:microsoft.com/office/officeart/2005/8/layout/pyramid1"/>
    <dgm:cxn modelId="{2CE8D4BE-02A8-430A-9A47-1E3029553689}" srcId="{7CC26A08-B480-4D25-99C9-CA045B83167A}" destId="{61D028F4-1FD8-43F4-8723-C5162D6BDD6E}" srcOrd="0" destOrd="0" parTransId="{98A02816-8030-497A-B2CB-6787061BCD52}" sibTransId="{E1BEDDFB-5FFE-4A2A-B3FD-C76A07431E32}"/>
    <dgm:cxn modelId="{1AC62332-6351-4E4D-A8FF-EFFE99CFC85F}" type="presParOf" srcId="{EE8E675C-C3A4-4A56-B501-09EDBF899EEF}" destId="{FE9834C4-3D9B-4A7C-B01F-0B4A886E8B78}" srcOrd="0" destOrd="0" presId="urn:microsoft.com/office/officeart/2005/8/layout/pyramid1"/>
    <dgm:cxn modelId="{7A7B9C8D-5A49-4B10-9FB8-A267BFB4E6DE}" type="presParOf" srcId="{FE9834C4-3D9B-4A7C-B01F-0B4A886E8B78}" destId="{5FF28689-142E-4E01-966E-F4C6F713F02A}" srcOrd="0" destOrd="0" presId="urn:microsoft.com/office/officeart/2005/8/layout/pyramid1"/>
    <dgm:cxn modelId="{BA1793DC-EF8F-4415-99DE-91802E8CC533}" type="presParOf" srcId="{FE9834C4-3D9B-4A7C-B01F-0B4A886E8B78}" destId="{72B7C48B-49A5-41F7-A4F9-2FD30051DA64}" srcOrd="1" destOrd="0" presId="urn:microsoft.com/office/officeart/2005/8/layout/pyramid1"/>
    <dgm:cxn modelId="{3EC41FF4-FBC6-49C7-BA0D-0EBFA14C48A4}" type="presParOf" srcId="{EE8E675C-C3A4-4A56-B501-09EDBF899EEF}" destId="{F977D707-AD56-403A-A038-F53F29F2C20F}" srcOrd="1" destOrd="0" presId="urn:microsoft.com/office/officeart/2005/8/layout/pyramid1"/>
    <dgm:cxn modelId="{CEA6E7AD-C6BE-481D-B454-C597C4CDED3D}" type="presParOf" srcId="{F977D707-AD56-403A-A038-F53F29F2C20F}" destId="{A681C1DF-EDCD-40CF-94D1-C5FEF8A176B7}" srcOrd="0" destOrd="0" presId="urn:microsoft.com/office/officeart/2005/8/layout/pyramid1"/>
    <dgm:cxn modelId="{FA70E381-4664-4B2D-B3F9-7F46BB9DB5C1}" type="presParOf" srcId="{F977D707-AD56-403A-A038-F53F29F2C20F}" destId="{4D6DA13D-218A-4046-9CA8-7C4909EB1E61}" srcOrd="1" destOrd="0" presId="urn:microsoft.com/office/officeart/2005/8/layout/pyramid1"/>
    <dgm:cxn modelId="{5EF90E92-899B-404F-8196-464401D4B04E}" type="presParOf" srcId="{EE8E675C-C3A4-4A56-B501-09EDBF899EEF}" destId="{9C995146-E69B-444C-8B51-AA609451FECA}" srcOrd="2" destOrd="0" presId="urn:microsoft.com/office/officeart/2005/8/layout/pyramid1"/>
    <dgm:cxn modelId="{064BA388-7B70-4153-849D-9554A43962E0}" type="presParOf" srcId="{9C995146-E69B-444C-8B51-AA609451FECA}" destId="{D106D7C5-6930-4A1E-B793-970DAE6CF59A}" srcOrd="0" destOrd="0" presId="urn:microsoft.com/office/officeart/2005/8/layout/pyramid1"/>
    <dgm:cxn modelId="{6A6BD84D-6BBD-4CD3-A514-EA5799FCA6F2}" type="presParOf" srcId="{9C995146-E69B-444C-8B51-AA609451FECA}" destId="{E62FA977-D2C3-4B66-A450-8EF9B9FE8C4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28689-142E-4E01-966E-F4C6F713F02A}">
      <dsp:nvSpPr>
        <dsp:cNvPr id="0" name=""/>
        <dsp:cNvSpPr/>
      </dsp:nvSpPr>
      <dsp:spPr>
        <a:xfrm>
          <a:off x="1524000" y="0"/>
          <a:ext cx="1523999" cy="1219199"/>
        </a:xfrm>
        <a:prstGeom prst="trapezoid">
          <a:avLst>
            <a:gd name="adj" fmla="val 6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/>
        </a:p>
      </dsp:txBody>
      <dsp:txXfrm>
        <a:off x="1524000" y="0"/>
        <a:ext cx="1523999" cy="1219199"/>
      </dsp:txXfrm>
    </dsp:sp>
    <dsp:sp modelId="{A681C1DF-EDCD-40CF-94D1-C5FEF8A176B7}">
      <dsp:nvSpPr>
        <dsp:cNvPr id="0" name=""/>
        <dsp:cNvSpPr/>
      </dsp:nvSpPr>
      <dsp:spPr>
        <a:xfrm>
          <a:off x="762000" y="1219199"/>
          <a:ext cx="3047999" cy="1219199"/>
        </a:xfrm>
        <a:prstGeom prst="trapezoid">
          <a:avLst>
            <a:gd name="adj" fmla="val 62500"/>
          </a:avLst>
        </a:prstGeom>
        <a:solidFill>
          <a:schemeClr val="accent3">
            <a:hueOff val="758347"/>
            <a:satOff val="-5178"/>
            <a:lumOff val="-10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>
            <a:latin typeface="Sitka Subheading"/>
          </a:endParaRPr>
        </a:p>
      </dsp:txBody>
      <dsp:txXfrm>
        <a:off x="1295400" y="1219199"/>
        <a:ext cx="1981200" cy="1219199"/>
      </dsp:txXfrm>
    </dsp:sp>
    <dsp:sp modelId="{D106D7C5-6930-4A1E-B793-970DAE6CF59A}">
      <dsp:nvSpPr>
        <dsp:cNvPr id="0" name=""/>
        <dsp:cNvSpPr/>
      </dsp:nvSpPr>
      <dsp:spPr>
        <a:xfrm>
          <a:off x="0" y="2438399"/>
          <a:ext cx="4571999" cy="1219199"/>
        </a:xfrm>
        <a:prstGeom prst="trapezoid">
          <a:avLst>
            <a:gd name="adj" fmla="val 62500"/>
          </a:avLst>
        </a:prstGeom>
        <a:solidFill>
          <a:schemeClr val="accent3">
            <a:hueOff val="1516695"/>
            <a:satOff val="-10355"/>
            <a:lumOff val="-2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6500" kern="1200" dirty="0">
            <a:latin typeface="Sitka Subheading"/>
          </a:endParaRPr>
        </a:p>
      </dsp:txBody>
      <dsp:txXfrm>
        <a:off x="800100" y="2438399"/>
        <a:ext cx="2971800" cy="1219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8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1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6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4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79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9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1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3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2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84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sv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5.sv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0" Type="http://schemas.openxmlformats.org/officeDocument/2006/relationships/image" Target="../media/image9.svg" /><Relationship Id="rId4" Type="http://schemas.openxmlformats.org/officeDocument/2006/relationships/image" Target="../media/image3.svg" /><Relationship Id="rId9" Type="http://schemas.openxmlformats.org/officeDocument/2006/relationships/image" Target="../media/image8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 /><Relationship Id="rId7" Type="http://schemas.openxmlformats.org/officeDocument/2006/relationships/image" Target="../media/image17.sv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6.png" /><Relationship Id="rId5" Type="http://schemas.openxmlformats.org/officeDocument/2006/relationships/image" Target="../media/image15.svg" /><Relationship Id="rId4" Type="http://schemas.openxmlformats.org/officeDocument/2006/relationships/image" Target="../media/image14.png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 /><Relationship Id="rId3" Type="http://schemas.openxmlformats.org/officeDocument/2006/relationships/image" Target="../media/image20.png" /><Relationship Id="rId7" Type="http://schemas.openxmlformats.org/officeDocument/2006/relationships/image" Target="../media/image24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3.svg" /><Relationship Id="rId5" Type="http://schemas.openxmlformats.org/officeDocument/2006/relationships/image" Target="../media/image22.png" /><Relationship Id="rId4" Type="http://schemas.openxmlformats.org/officeDocument/2006/relationships/image" Target="../media/image21.sv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 /><Relationship Id="rId13" Type="http://schemas.openxmlformats.org/officeDocument/2006/relationships/image" Target="../media/image39.png" /><Relationship Id="rId18" Type="http://schemas.openxmlformats.org/officeDocument/2006/relationships/image" Target="../media/image44.png" /><Relationship Id="rId3" Type="http://schemas.openxmlformats.org/officeDocument/2006/relationships/image" Target="../media/image29.png" /><Relationship Id="rId21" Type="http://schemas.openxmlformats.org/officeDocument/2006/relationships/image" Target="../media/image47.svg" /><Relationship Id="rId7" Type="http://schemas.openxmlformats.org/officeDocument/2006/relationships/image" Target="../media/image33.png" /><Relationship Id="rId12" Type="http://schemas.openxmlformats.org/officeDocument/2006/relationships/image" Target="../media/image38.svg" /><Relationship Id="rId17" Type="http://schemas.openxmlformats.org/officeDocument/2006/relationships/image" Target="../media/image43.svg" /><Relationship Id="rId2" Type="http://schemas.openxmlformats.org/officeDocument/2006/relationships/image" Target="../media/image28.jpeg" /><Relationship Id="rId16" Type="http://schemas.openxmlformats.org/officeDocument/2006/relationships/image" Target="../media/image42.png" /><Relationship Id="rId20" Type="http://schemas.openxmlformats.org/officeDocument/2006/relationships/image" Target="../media/image4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2.svg" /><Relationship Id="rId11" Type="http://schemas.openxmlformats.org/officeDocument/2006/relationships/image" Target="../media/image37.png" /><Relationship Id="rId5" Type="http://schemas.openxmlformats.org/officeDocument/2006/relationships/image" Target="../media/image31.png" /><Relationship Id="rId15" Type="http://schemas.openxmlformats.org/officeDocument/2006/relationships/image" Target="../media/image41.png" /><Relationship Id="rId10" Type="http://schemas.openxmlformats.org/officeDocument/2006/relationships/image" Target="../media/image36.svg" /><Relationship Id="rId19" Type="http://schemas.openxmlformats.org/officeDocument/2006/relationships/image" Target="../media/image45.svg" /><Relationship Id="rId4" Type="http://schemas.openxmlformats.org/officeDocument/2006/relationships/image" Target="../media/image30.svg" /><Relationship Id="rId9" Type="http://schemas.openxmlformats.org/officeDocument/2006/relationships/image" Target="../media/image35.png" /><Relationship Id="rId14" Type="http://schemas.openxmlformats.org/officeDocument/2006/relationships/image" Target="../media/image40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0.jpe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Значимость здорового образа жизни(ЗОЖ)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14378" cy="143774"/>
          </a:xfrm>
        </p:spPr>
        <p:txBody>
          <a:bodyPr>
            <a:normAutofit fontScale="25000" lnSpcReduction="20000"/>
          </a:bodyPr>
          <a:lstStyle/>
          <a:p>
            <a:pPr algn="l"/>
            <a:endParaRPr lang="ru-RU"/>
          </a:p>
        </p:txBody>
      </p:sp>
      <p:pic>
        <p:nvPicPr>
          <p:cNvPr id="4" name="Picture 3" descr="Person exercising illustration">
            <a:extLst>
              <a:ext uri="{FF2B5EF4-FFF2-40B4-BE49-F238E27FC236}">
                <a16:creationId xmlns:a16="http://schemas.microsoft.com/office/drawing/2014/main" id="{71168A08-770F-6169-F908-1E4D66E7F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9" r="20989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Рисунок 4" descr="Курение контур">
            <a:extLst>
              <a:ext uri="{FF2B5EF4-FFF2-40B4-BE49-F238E27FC236}">
                <a16:creationId xmlns:a16="http://schemas.microsoft.com/office/drawing/2014/main" id="{E16E8CE8-8ED5-14B2-1F65-E996EB4D8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4197" y="4725838"/>
            <a:ext cx="914400" cy="914400"/>
          </a:xfrm>
          <a:prstGeom prst="rect">
            <a:avLst/>
          </a:prstGeom>
        </p:spPr>
      </p:pic>
      <p:pic>
        <p:nvPicPr>
          <p:cNvPr id="6" name="Рисунок 5" descr="Курение со сплошной заливкой">
            <a:extLst>
              <a:ext uri="{FF2B5EF4-FFF2-40B4-BE49-F238E27FC236}">
                <a16:creationId xmlns:a16="http://schemas.microsoft.com/office/drawing/2014/main" id="{A1CAC94B-C1B9-EACC-0B24-CABE4CCCE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2695" y="4883090"/>
            <a:ext cx="914400" cy="914400"/>
          </a:xfrm>
          <a:prstGeom prst="rect">
            <a:avLst/>
          </a:prstGeom>
        </p:spPr>
      </p:pic>
      <p:pic>
        <p:nvPicPr>
          <p:cNvPr id="8" name="Рисунок 7" descr="Знак запрета контур">
            <a:extLst>
              <a:ext uri="{FF2B5EF4-FFF2-40B4-BE49-F238E27FC236}">
                <a16:creationId xmlns:a16="http://schemas.microsoft.com/office/drawing/2014/main" id="{AAFC36A3-17CA-EC76-59B8-D7B15746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1667" y="4582064"/>
            <a:ext cx="1503871" cy="1503871"/>
          </a:xfrm>
          <a:prstGeom prst="rect">
            <a:avLst/>
          </a:prstGeom>
        </p:spPr>
      </p:pic>
      <p:pic>
        <p:nvPicPr>
          <p:cNvPr id="10" name="Рисунок 9" descr="Бокалы для шампанского со сплошной заливкой">
            <a:extLst>
              <a:ext uri="{FF2B5EF4-FFF2-40B4-BE49-F238E27FC236}">
                <a16:creationId xmlns:a16="http://schemas.microsoft.com/office/drawing/2014/main" id="{2D7FF89E-E328-EAF5-2A97-F67091710A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02725" y="4883989"/>
            <a:ext cx="914400" cy="914400"/>
          </a:xfrm>
          <a:prstGeom prst="rect">
            <a:avLst/>
          </a:prstGeom>
        </p:spPr>
      </p:pic>
      <p:pic>
        <p:nvPicPr>
          <p:cNvPr id="12" name="Рисунок 11" descr="Знак запрета контур">
            <a:extLst>
              <a:ext uri="{FF2B5EF4-FFF2-40B4-BE49-F238E27FC236}">
                <a16:creationId xmlns:a16="http://schemas.microsoft.com/office/drawing/2014/main" id="{B1315A5A-7B9F-793A-C783-EEBCB10E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5179" y="4582065"/>
            <a:ext cx="1489493" cy="1503871"/>
          </a:xfrm>
          <a:prstGeom prst="rect">
            <a:avLst/>
          </a:prstGeom>
        </p:spPr>
      </p:pic>
      <p:pic>
        <p:nvPicPr>
          <p:cNvPr id="13" name="Рисунок 12" descr="Шприц со сплошной заливкой">
            <a:extLst>
              <a:ext uri="{FF2B5EF4-FFF2-40B4-BE49-F238E27FC236}">
                <a16:creationId xmlns:a16="http://schemas.microsoft.com/office/drawing/2014/main" id="{00A31085-C7BE-D612-67FD-5195A63FD0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35706" y="4883989"/>
            <a:ext cx="914400" cy="914400"/>
          </a:xfrm>
          <a:prstGeom prst="rect">
            <a:avLst/>
          </a:prstGeom>
        </p:spPr>
      </p:pic>
      <p:pic>
        <p:nvPicPr>
          <p:cNvPr id="14" name="Рисунок 13" descr="Знак запрета контур">
            <a:extLst>
              <a:ext uri="{FF2B5EF4-FFF2-40B4-BE49-F238E27FC236}">
                <a16:creationId xmlns:a16="http://schemas.microsoft.com/office/drawing/2014/main" id="{A37CE662-A2F2-5179-C92F-DB9899499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3783" y="4567687"/>
            <a:ext cx="1503870" cy="153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48A28-8D84-DD77-380C-AD0EB43E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начать вести здоровый образ жизни?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87D26-1EB5-C4BD-4A7C-F04CE13FD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Начинайте с малого</a:t>
            </a:r>
          </a:p>
          <a:p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Будьте терпеливы и </a:t>
            </a:r>
            <a:r>
              <a:rPr lang="ru-RU" dirty="0" err="1">
                <a:solidFill>
                  <a:srgbClr val="FFFFFF">
                    <a:alpha val="70000"/>
                  </a:srgbClr>
                </a:solidFill>
              </a:rPr>
              <a:t>намтойчивы</a:t>
            </a:r>
          </a:p>
          <a:p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Найдите поддержку</a:t>
            </a:r>
          </a:p>
          <a:p>
            <a:r>
              <a:rPr lang="ru-RU">
                <a:solidFill>
                  <a:srgbClr val="FFFFFF">
                    <a:alpha val="70000"/>
                  </a:srgbClr>
                </a:solidFill>
              </a:rPr>
              <a:t>Принимайте и любите себя</a:t>
            </a:r>
          </a:p>
          <a:p>
            <a:pPr marL="0" indent="0">
              <a:buNone/>
            </a:pPr>
            <a:endParaRPr lang="ru-RU" dirty="0">
              <a:solidFill>
                <a:srgbClr val="FFFFFF">
                  <a:alpha val="7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9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512F1-D368-2973-39C6-E3EABF5C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28491"/>
            <a:ext cx="10668000" cy="1524000"/>
          </a:xfrm>
        </p:spPr>
        <p:txBody>
          <a:bodyPr/>
          <a:lstStyle/>
          <a:p>
            <a:pPr algn="ctr"/>
            <a:r>
              <a:rPr lang="ru-RU"/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E40BD-3C3E-460A-4829-95172D589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2150" y="4845169"/>
            <a:ext cx="2127850" cy="1258914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169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722B5-70B9-9B6A-6049-78F6E346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такое ЗОЖ?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71FA7E-FA6E-9949-00A6-0BC66DBC0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ЗОЖ — это образ жизни, который основывается на принципах сохранения и улучшения здоровья человека.</a:t>
            </a:r>
            <a:endParaRPr lang="ru-RU" dirty="0"/>
          </a:p>
        </p:txBody>
      </p:sp>
      <p:pic>
        <p:nvPicPr>
          <p:cNvPr id="4" name="Рисунок 3" descr="Высок с яблоками и оранжевый">
            <a:extLst>
              <a:ext uri="{FF2B5EF4-FFF2-40B4-BE49-F238E27FC236}">
                <a16:creationId xmlns:a16="http://schemas.microsoft.com/office/drawing/2014/main" id="{1E27550B-DBDA-ADF3-7448-93DA45C83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74" y="2091906"/>
            <a:ext cx="5535285" cy="5204604"/>
          </a:xfrm>
          <a:prstGeom prst="rect">
            <a:avLst/>
          </a:prstGeom>
        </p:spPr>
      </p:pic>
      <p:pic>
        <p:nvPicPr>
          <p:cNvPr id="5" name="Рисунок 4" descr="Рюкзак с покатайтесь и футболом">
            <a:extLst>
              <a:ext uri="{FF2B5EF4-FFF2-40B4-BE49-F238E27FC236}">
                <a16:creationId xmlns:a16="http://schemas.microsoft.com/office/drawing/2014/main" id="{1B32C17D-69C5-A859-E2C5-17997F7F0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8075" y="2508848"/>
            <a:ext cx="4873925" cy="4356341"/>
          </a:xfrm>
          <a:prstGeom prst="rect">
            <a:avLst/>
          </a:prstGeom>
        </p:spPr>
      </p:pic>
      <p:pic>
        <p:nvPicPr>
          <p:cNvPr id="8" name="Рисунок 7" descr="Не курить со сплошной заливкой">
            <a:extLst>
              <a:ext uri="{FF2B5EF4-FFF2-40B4-BE49-F238E27FC236}">
                <a16:creationId xmlns:a16="http://schemas.microsoft.com/office/drawing/2014/main" id="{4DB5E4E1-D790-EB52-59E7-8F7D361A4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1932" y="3748177"/>
            <a:ext cx="1892060" cy="19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733DA8-1BFC-4737-831B-54DCFE42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A37989-53E3-4D7B-A423-60DD369BB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165769-7A47-4E0F-825D-AF1179DF6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0363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F0AB98-D9A7-3332-3CB7-3892135501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22467" y="2616680"/>
            <a:ext cx="1422439" cy="992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500" dirty="0">
                <a:solidFill>
                  <a:srgbClr val="FFFFFF">
                    <a:alpha val="70000"/>
                  </a:srgbClr>
                </a:solidFill>
              </a:rPr>
              <a:t>ЗОЖ</a:t>
            </a:r>
          </a:p>
        </p:txBody>
      </p:sp>
      <p:sp>
        <p:nvSpPr>
          <p:cNvPr id="5" name="Круг: прозрачная заливка 4">
            <a:extLst>
              <a:ext uri="{FF2B5EF4-FFF2-40B4-BE49-F238E27FC236}">
                <a16:creationId xmlns:a16="http://schemas.microsoft.com/office/drawing/2014/main" id="{DF2C4B13-332D-3417-A55A-DAA0693C9C44}"/>
              </a:ext>
            </a:extLst>
          </p:cNvPr>
          <p:cNvSpPr/>
          <p:nvPr/>
        </p:nvSpPr>
        <p:spPr>
          <a:xfrm>
            <a:off x="4923307" y="1913751"/>
            <a:ext cx="2817960" cy="2401018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Стрелка: вверх 5">
            <a:extLst>
              <a:ext uri="{FF2B5EF4-FFF2-40B4-BE49-F238E27FC236}">
                <a16:creationId xmlns:a16="http://schemas.microsoft.com/office/drawing/2014/main" id="{6A63997A-CF3F-7281-11EA-F7FCF242925C}"/>
              </a:ext>
            </a:extLst>
          </p:cNvPr>
          <p:cNvSpPr/>
          <p:nvPr/>
        </p:nvSpPr>
        <p:spPr>
          <a:xfrm rot="3180000">
            <a:off x="7790653" y="1875933"/>
            <a:ext cx="733245" cy="89139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верх 6">
            <a:extLst>
              <a:ext uri="{FF2B5EF4-FFF2-40B4-BE49-F238E27FC236}">
                <a16:creationId xmlns:a16="http://schemas.microsoft.com/office/drawing/2014/main" id="{F2BA7A11-A149-C8DC-81EA-3582EB2A4DD9}"/>
              </a:ext>
            </a:extLst>
          </p:cNvPr>
          <p:cNvSpPr/>
          <p:nvPr/>
        </p:nvSpPr>
        <p:spPr>
          <a:xfrm rot="6600000">
            <a:off x="7812219" y="3373366"/>
            <a:ext cx="704490" cy="90577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верх 8">
            <a:extLst>
              <a:ext uri="{FF2B5EF4-FFF2-40B4-BE49-F238E27FC236}">
                <a16:creationId xmlns:a16="http://schemas.microsoft.com/office/drawing/2014/main" id="{FD72582E-24CC-DF68-ED28-D4960DE867CB}"/>
              </a:ext>
            </a:extLst>
          </p:cNvPr>
          <p:cNvSpPr/>
          <p:nvPr/>
        </p:nvSpPr>
        <p:spPr>
          <a:xfrm rot="-3600000">
            <a:off x="4366653" y="1790918"/>
            <a:ext cx="675735" cy="89139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верх 10">
            <a:extLst>
              <a:ext uri="{FF2B5EF4-FFF2-40B4-BE49-F238E27FC236}">
                <a16:creationId xmlns:a16="http://schemas.microsoft.com/office/drawing/2014/main" id="{011419C8-F798-38C7-6AFF-3EA6558F3AB6}"/>
              </a:ext>
            </a:extLst>
          </p:cNvPr>
          <p:cNvSpPr/>
          <p:nvPr/>
        </p:nvSpPr>
        <p:spPr>
          <a:xfrm rot="13860000">
            <a:off x="4338523" y="3540581"/>
            <a:ext cx="718867" cy="89139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4CA0B-71B3-63A9-52AF-20261744C977}"/>
              </a:ext>
            </a:extLst>
          </p:cNvPr>
          <p:cNvSpPr txBox="1"/>
          <p:nvPr/>
        </p:nvSpPr>
        <p:spPr>
          <a:xfrm>
            <a:off x="8729557" y="1213011"/>
            <a:ext cx="1843426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Физическое и </a:t>
            </a:r>
            <a:r>
              <a:rPr lang="ru-RU" sz="2500" dirty="0" err="1"/>
              <a:t>психологичнское</a:t>
            </a:r>
            <a:r>
              <a:rPr lang="ru-RU" sz="2500" dirty="0"/>
              <a:t> здоровье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22FF2-C30C-376D-2C76-0A9349D87068}"/>
              </a:ext>
            </a:extLst>
          </p:cNvPr>
          <p:cNvSpPr txBox="1"/>
          <p:nvPr/>
        </p:nvSpPr>
        <p:spPr>
          <a:xfrm>
            <a:off x="8862391" y="4008782"/>
            <a:ext cx="202095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Сбалансированное питание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47D00F-D52E-AE70-493D-65FEC4D27B61}"/>
              </a:ext>
            </a:extLst>
          </p:cNvPr>
          <p:cNvSpPr txBox="1"/>
          <p:nvPr/>
        </p:nvSpPr>
        <p:spPr>
          <a:xfrm>
            <a:off x="2905788" y="4205065"/>
            <a:ext cx="1789043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Отказ от вредных привычек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E104C-01D1-C28D-EEF4-BD2A7C413286}"/>
              </a:ext>
            </a:extLst>
          </p:cNvPr>
          <p:cNvSpPr txBox="1"/>
          <p:nvPr/>
        </p:nvSpPr>
        <p:spPr>
          <a:xfrm>
            <a:off x="2608241" y="1392727"/>
            <a:ext cx="207846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Режим сна и отдыха</a:t>
            </a:r>
          </a:p>
        </p:txBody>
      </p:sp>
    </p:spTree>
    <p:extLst>
      <p:ext uri="{BB962C8B-B14F-4D97-AF65-F5344CB8AC3E}">
        <p14:creationId xmlns:p14="http://schemas.microsoft.com/office/powerpoint/2010/main" val="384438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Фрукты и овощи в вашей корзина">
            <a:extLst>
              <a:ext uri="{FF2B5EF4-FFF2-40B4-BE49-F238E27FC236}">
                <a16:creationId xmlns:a16="http://schemas.microsoft.com/office/drawing/2014/main" id="{61062314-A9C7-1807-071E-2B78FD1AB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6" t="-3103" r="48255" b="3103"/>
          <a:stretch/>
        </p:blipFill>
        <p:spPr>
          <a:xfrm>
            <a:off x="168708" y="832508"/>
            <a:ext cx="4445821" cy="6025498"/>
          </a:xfrm>
          <a:custGeom>
            <a:avLst/>
            <a:gdLst/>
            <a:ahLst/>
            <a:cxnLst/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</p:spPr>
      </p:pic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24ECFA8-BE37-446C-B1BD-88D2981B6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9528809-A46D-A150-3C07-52B67BD7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1912188"/>
            <a:ext cx="5334000" cy="3048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500" dirty="0">
                <a:solidFill>
                  <a:srgbClr val="FFFFFF">
                    <a:alpha val="70000"/>
                  </a:srgbClr>
                </a:solidFill>
              </a:rPr>
              <a:t>Сбалансированное питание обеспечивает  организм необходимыми веществами. </a:t>
            </a:r>
            <a:endParaRPr lang="ru-RU" sz="2500">
              <a:solidFill>
                <a:srgbClr val="FFFFFF">
                  <a:alpha val="70000"/>
                </a:srgbClr>
              </a:solidFill>
            </a:endParaRPr>
          </a:p>
          <a:p>
            <a:pPr marL="0" indent="0">
              <a:buNone/>
            </a:pPr>
            <a:r>
              <a:rPr lang="ru-RU" sz="2500" dirty="0">
                <a:solidFill>
                  <a:srgbClr val="FFFFFF">
                    <a:alpha val="70000"/>
                  </a:srgbClr>
                </a:solidFill>
              </a:rPr>
              <a:t>От качества нашей еды зависит качество нашей жизни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7BE86-05D4-D567-6BC7-433E7164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531952"/>
            <a:ext cx="5334000" cy="1524010"/>
          </a:xfrm>
        </p:spPr>
        <p:txBody>
          <a:bodyPr anchor="t">
            <a:normAutofit/>
          </a:bodyPr>
          <a:lstStyle/>
          <a:p>
            <a:r>
              <a:rPr lang="ru-RU" sz="3200" dirty="0"/>
              <a:t>Питание: важность сбалансированного питания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9EB6B8EC-7AEC-2CB9-67B6-DDD7108E0B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696939"/>
              </p:ext>
            </p:extLst>
          </p:nvPr>
        </p:nvGraphicFramePr>
        <p:xfrm>
          <a:off x="2774830" y="2779144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6" name="TextBox 155">
            <a:extLst>
              <a:ext uri="{FF2B5EF4-FFF2-40B4-BE49-F238E27FC236}">
                <a16:creationId xmlns:a16="http://schemas.microsoft.com/office/drawing/2014/main" id="{BD64AF74-AA7D-E975-57B8-F9891620370E}"/>
              </a:ext>
            </a:extLst>
          </p:cNvPr>
          <p:cNvSpPr txBox="1"/>
          <p:nvPr/>
        </p:nvSpPr>
        <p:spPr>
          <a:xfrm>
            <a:off x="4614819" y="3226779"/>
            <a:ext cx="9489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dirty="0"/>
              <a:t>Жиры 30%</a:t>
            </a:r>
            <a:endParaRPr lang="ru-RU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B6D653C-52F9-30C4-0749-3E7DB6C4D8F7}"/>
              </a:ext>
            </a:extLst>
          </p:cNvPr>
          <p:cNvSpPr txBox="1"/>
          <p:nvPr/>
        </p:nvSpPr>
        <p:spPr>
          <a:xfrm>
            <a:off x="4315708" y="4180998"/>
            <a:ext cx="147430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500" dirty="0"/>
              <a:t>Белки </a:t>
            </a:r>
          </a:p>
          <a:p>
            <a:pPr algn="ctr"/>
            <a:r>
              <a:rPr lang="ru-RU" sz="2500" dirty="0"/>
              <a:t>30%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75ABE9-032A-A64B-2AB0-B6D76DCC7874}"/>
              </a:ext>
            </a:extLst>
          </p:cNvPr>
          <p:cNvSpPr txBox="1"/>
          <p:nvPr/>
        </p:nvSpPr>
        <p:spPr>
          <a:xfrm>
            <a:off x="4124739" y="5449956"/>
            <a:ext cx="19381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700" dirty="0"/>
              <a:t>Углеводы </a:t>
            </a:r>
            <a:endParaRPr lang="ru-RU"/>
          </a:p>
          <a:p>
            <a:pPr algn="ctr"/>
            <a:r>
              <a:rPr lang="ru-RU" sz="2700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20750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0E6A89-77EE-969F-2D38-5B171169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018325" cy="4572000"/>
          </a:xfrm>
        </p:spPr>
        <p:txBody>
          <a:bodyPr anchor="t">
            <a:normAutofit/>
          </a:bodyPr>
          <a:lstStyle/>
          <a:p>
            <a:r>
              <a:rPr lang="ru-RU" sz="3200" dirty="0"/>
              <a:t>Физическая активность. Польза регулярных тренировок. </a:t>
            </a:r>
          </a:p>
        </p:txBody>
      </p:sp>
      <p:pic>
        <p:nvPicPr>
          <p:cNvPr id="4" name="Объект 3" descr="Гантели и настила для занятий йогой на деревянном полу">
            <a:extLst>
              <a:ext uri="{FF2B5EF4-FFF2-40B4-BE49-F238E27FC236}">
                <a16:creationId xmlns:a16="http://schemas.microsoft.com/office/drawing/2014/main" id="{895AE614-D381-8180-8846-F78D37183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0" r="3559"/>
          <a:stretch/>
        </p:blipFill>
        <p:spPr>
          <a:xfrm>
            <a:off x="7608055" y="10"/>
            <a:ext cx="4583947" cy="6131661"/>
          </a:xfrm>
          <a:custGeom>
            <a:avLst/>
            <a:gdLst/>
            <a:ahLst/>
            <a:cxnLst/>
            <a:rect l="l" t="t" r="r" b="b"/>
            <a:pathLst>
              <a:path w="4583947" h="6131671">
                <a:moveTo>
                  <a:pt x="1303111" y="0"/>
                </a:moveTo>
                <a:lnTo>
                  <a:pt x="4583947" y="0"/>
                </a:lnTo>
                <a:lnTo>
                  <a:pt x="4583947" y="4228311"/>
                </a:lnTo>
                <a:lnTo>
                  <a:pt x="4541880" y="4258857"/>
                </a:lnTo>
                <a:cubicBezTo>
                  <a:pt x="4395640" y="4361102"/>
                  <a:pt x="4254236" y="4453840"/>
                  <a:pt x="4128523" y="4540543"/>
                </a:cubicBezTo>
                <a:cubicBezTo>
                  <a:pt x="3416510" y="5032410"/>
                  <a:pt x="2702940" y="5523262"/>
                  <a:pt x="1946719" y="5933430"/>
                </a:cubicBezTo>
                <a:cubicBezTo>
                  <a:pt x="1506382" y="6172525"/>
                  <a:pt x="872113" y="6310628"/>
                  <a:pt x="393090" y="5653230"/>
                </a:cubicBezTo>
                <a:cubicBezTo>
                  <a:pt x="73281" y="5214029"/>
                  <a:pt x="-2478" y="4628756"/>
                  <a:pt x="62" y="4146595"/>
                </a:cubicBezTo>
                <a:cubicBezTo>
                  <a:pt x="8670" y="2518973"/>
                  <a:pt x="544344" y="1015353"/>
                  <a:pt x="1277882" y="32051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423BB46-9386-40B6-B6A8-70CDDE73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2D1B3-552D-4A7C-45A7-B45E1A29E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674" y="1524000"/>
            <a:ext cx="3018325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УКРЕПЛЯЕТ</a:t>
            </a:r>
          </a:p>
          <a:p>
            <a:pPr marL="0" indent="0">
              <a:buNone/>
            </a:pPr>
            <a:endParaRPr lang="en-US" sz="2400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5" name="Рисунок 4" descr="Орган сердце со сплошной заливкой">
            <a:extLst>
              <a:ext uri="{FF2B5EF4-FFF2-40B4-BE49-F238E27FC236}">
                <a16:creationId xmlns:a16="http://schemas.microsoft.com/office/drawing/2014/main" id="{767033C6-1410-6729-9CC3-93B74DB9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8574" y="2037272"/>
            <a:ext cx="1259456" cy="1288211"/>
          </a:xfrm>
          <a:prstGeom prst="rect">
            <a:avLst/>
          </a:prstGeom>
        </p:spPr>
      </p:pic>
      <p:pic>
        <p:nvPicPr>
          <p:cNvPr id="6" name="Рисунок 5" descr="Легкие со сплошной заливкой">
            <a:extLst>
              <a:ext uri="{FF2B5EF4-FFF2-40B4-BE49-F238E27FC236}">
                <a16:creationId xmlns:a16="http://schemas.microsoft.com/office/drawing/2014/main" id="{1A49C715-0353-B60F-E377-11AC3D90E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2347" y="3431875"/>
            <a:ext cx="1115683" cy="1115683"/>
          </a:xfrm>
          <a:prstGeom prst="rect">
            <a:avLst/>
          </a:prstGeom>
        </p:spPr>
      </p:pic>
      <p:pic>
        <p:nvPicPr>
          <p:cNvPr id="7" name="Рисунок 6" descr="Мозг со сплошной заливкой">
            <a:extLst>
              <a:ext uri="{FF2B5EF4-FFF2-40B4-BE49-F238E27FC236}">
                <a16:creationId xmlns:a16="http://schemas.microsoft.com/office/drawing/2014/main" id="{7B62EFFB-5332-2D73-FEB9-89D257A7D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2348" y="4725838"/>
            <a:ext cx="1115682" cy="111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Портрет улыбающегося человека">
            <a:extLst>
              <a:ext uri="{FF2B5EF4-FFF2-40B4-BE49-F238E27FC236}">
                <a16:creationId xmlns:a16="http://schemas.microsoft.com/office/drawing/2014/main" id="{7025EBB6-2588-D860-0167-96A17BCEA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2"/>
          <a:stretch/>
        </p:blipFill>
        <p:spPr>
          <a:xfrm>
            <a:off x="6435910" y="1"/>
            <a:ext cx="5756090" cy="3960681"/>
          </a:xfrm>
          <a:custGeom>
            <a:avLst/>
            <a:gdLst/>
            <a:ahLst/>
            <a:cxnLst/>
            <a:rect l="l" t="t" r="r" b="b"/>
            <a:pathLst>
              <a:path w="5756090" h="3960681">
                <a:moveTo>
                  <a:pt x="0" y="0"/>
                </a:moveTo>
                <a:lnTo>
                  <a:pt x="5756090" y="0"/>
                </a:lnTo>
                <a:lnTo>
                  <a:pt x="5756090" y="3463038"/>
                </a:lnTo>
                <a:lnTo>
                  <a:pt x="5558511" y="3561320"/>
                </a:lnTo>
                <a:cubicBezTo>
                  <a:pt x="4879339" y="3874528"/>
                  <a:pt x="4103797" y="4016776"/>
                  <a:pt x="3480391" y="3940416"/>
                </a:cubicBezTo>
                <a:cubicBezTo>
                  <a:pt x="2751968" y="3851461"/>
                  <a:pt x="2103010" y="3410677"/>
                  <a:pt x="1605774" y="2854397"/>
                </a:cubicBezTo>
                <a:cubicBezTo>
                  <a:pt x="1278696" y="2488237"/>
                  <a:pt x="377050" y="1320622"/>
                  <a:pt x="74389" y="325223"/>
                </a:cubicBezTo>
                <a:cubicBezTo>
                  <a:pt x="51690" y="250568"/>
                  <a:pt x="32361" y="176882"/>
                  <a:pt x="16895" y="104576"/>
                </a:cubicBezTo>
                <a:close/>
              </a:path>
            </a:pathLst>
          </a:cu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20758FF1-C584-443B-AD47-57B8F296C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4051" y="-22158"/>
            <a:ext cx="5517949" cy="4594156"/>
          </a:xfrm>
          <a:custGeom>
            <a:avLst/>
            <a:gdLst>
              <a:gd name="connsiteX0" fmla="*/ 0 w 5756090"/>
              <a:gd name="connsiteY0" fmla="*/ 0 h 3960681"/>
              <a:gd name="connsiteX1" fmla="*/ 5756090 w 5756090"/>
              <a:gd name="connsiteY1" fmla="*/ 0 h 3960681"/>
              <a:gd name="connsiteX2" fmla="*/ 5756090 w 5756090"/>
              <a:gd name="connsiteY2" fmla="*/ 3463038 h 3960681"/>
              <a:gd name="connsiteX3" fmla="*/ 5558511 w 5756090"/>
              <a:gd name="connsiteY3" fmla="*/ 3561320 h 3960681"/>
              <a:gd name="connsiteX4" fmla="*/ 3480391 w 5756090"/>
              <a:gd name="connsiteY4" fmla="*/ 3940416 h 3960681"/>
              <a:gd name="connsiteX5" fmla="*/ 1605774 w 5756090"/>
              <a:gd name="connsiteY5" fmla="*/ 2854397 h 3960681"/>
              <a:gd name="connsiteX6" fmla="*/ 74389 w 5756090"/>
              <a:gd name="connsiteY6" fmla="*/ 325223 h 3960681"/>
              <a:gd name="connsiteX7" fmla="*/ 16895 w 5756090"/>
              <a:gd name="connsiteY7" fmla="*/ 104576 h 3960681"/>
              <a:gd name="connsiteX0" fmla="*/ 5739463 w 5739463"/>
              <a:gd name="connsiteY0" fmla="*/ 0 h 3960681"/>
              <a:gd name="connsiteX1" fmla="*/ 5739463 w 5739463"/>
              <a:gd name="connsiteY1" fmla="*/ 3463038 h 3960681"/>
              <a:gd name="connsiteX2" fmla="*/ 5541884 w 5739463"/>
              <a:gd name="connsiteY2" fmla="*/ 3561320 h 3960681"/>
              <a:gd name="connsiteX3" fmla="*/ 3463764 w 5739463"/>
              <a:gd name="connsiteY3" fmla="*/ 3940416 h 3960681"/>
              <a:gd name="connsiteX4" fmla="*/ 1589147 w 5739463"/>
              <a:gd name="connsiteY4" fmla="*/ 2854397 h 3960681"/>
              <a:gd name="connsiteX5" fmla="*/ 57762 w 5739463"/>
              <a:gd name="connsiteY5" fmla="*/ 325223 h 3960681"/>
              <a:gd name="connsiteX6" fmla="*/ 268 w 5739463"/>
              <a:gd name="connsiteY6" fmla="*/ 104576 h 3960681"/>
              <a:gd name="connsiteX7" fmla="*/ 79475 w 5739463"/>
              <a:gd name="connsiteY7" fmla="*/ 79214 h 3960681"/>
              <a:gd name="connsiteX0" fmla="*/ 5739195 w 5739195"/>
              <a:gd name="connsiteY0" fmla="*/ 0 h 3960681"/>
              <a:gd name="connsiteX1" fmla="*/ 5739195 w 5739195"/>
              <a:gd name="connsiteY1" fmla="*/ 3463038 h 3960681"/>
              <a:gd name="connsiteX2" fmla="*/ 5541616 w 5739195"/>
              <a:gd name="connsiteY2" fmla="*/ 3561320 h 3960681"/>
              <a:gd name="connsiteX3" fmla="*/ 3463496 w 5739195"/>
              <a:gd name="connsiteY3" fmla="*/ 3940416 h 3960681"/>
              <a:gd name="connsiteX4" fmla="*/ 1588879 w 5739195"/>
              <a:gd name="connsiteY4" fmla="*/ 2854397 h 3960681"/>
              <a:gd name="connsiteX5" fmla="*/ 57494 w 5739195"/>
              <a:gd name="connsiteY5" fmla="*/ 325223 h 3960681"/>
              <a:gd name="connsiteX6" fmla="*/ 0 w 5739195"/>
              <a:gd name="connsiteY6" fmla="*/ 104576 h 3960681"/>
              <a:gd name="connsiteX0" fmla="*/ 5739195 w 5739195"/>
              <a:gd name="connsiteY0" fmla="*/ 3358462 h 3856105"/>
              <a:gd name="connsiteX1" fmla="*/ 5541616 w 5739195"/>
              <a:gd name="connsiteY1" fmla="*/ 3456744 h 3856105"/>
              <a:gd name="connsiteX2" fmla="*/ 3463496 w 5739195"/>
              <a:gd name="connsiteY2" fmla="*/ 3835840 h 3856105"/>
              <a:gd name="connsiteX3" fmla="*/ 1588879 w 5739195"/>
              <a:gd name="connsiteY3" fmla="*/ 2749821 h 3856105"/>
              <a:gd name="connsiteX4" fmla="*/ 57494 w 5739195"/>
              <a:gd name="connsiteY4" fmla="*/ 220647 h 3856105"/>
              <a:gd name="connsiteX5" fmla="*/ 0 w 5739195"/>
              <a:gd name="connsiteY5" fmla="*/ 0 h 3856105"/>
              <a:gd name="connsiteX0" fmla="*/ 5799259 w 5799259"/>
              <a:gd name="connsiteY0" fmla="*/ 3482233 h 3979876"/>
              <a:gd name="connsiteX1" fmla="*/ 5601680 w 5799259"/>
              <a:gd name="connsiteY1" fmla="*/ 3580515 h 3979876"/>
              <a:gd name="connsiteX2" fmla="*/ 3523560 w 5799259"/>
              <a:gd name="connsiteY2" fmla="*/ 3959611 h 3979876"/>
              <a:gd name="connsiteX3" fmla="*/ 1648943 w 5799259"/>
              <a:gd name="connsiteY3" fmla="*/ 2873592 h 3979876"/>
              <a:gd name="connsiteX4" fmla="*/ 117558 w 5799259"/>
              <a:gd name="connsiteY4" fmla="*/ 344418 h 3979876"/>
              <a:gd name="connsiteX5" fmla="*/ 0 w 5799259"/>
              <a:gd name="connsiteY5" fmla="*/ 0 h 397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9259" h="3979876">
                <a:moveTo>
                  <a:pt x="5799259" y="3482233"/>
                </a:moveTo>
                <a:lnTo>
                  <a:pt x="5601680" y="3580515"/>
                </a:lnTo>
                <a:cubicBezTo>
                  <a:pt x="4922508" y="3893723"/>
                  <a:pt x="4146966" y="4035971"/>
                  <a:pt x="3523560" y="3959611"/>
                </a:cubicBezTo>
                <a:cubicBezTo>
                  <a:pt x="2795137" y="3870656"/>
                  <a:pt x="2146179" y="3429872"/>
                  <a:pt x="1648943" y="2873592"/>
                </a:cubicBezTo>
                <a:cubicBezTo>
                  <a:pt x="1321865" y="2507432"/>
                  <a:pt x="420219" y="1339817"/>
                  <a:pt x="117558" y="344418"/>
                </a:cubicBezTo>
                <a:cubicBezTo>
                  <a:pt x="94859" y="269763"/>
                  <a:pt x="15466" y="72306"/>
                  <a:pt x="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Объект 3" descr="Аналоговые часы">
            <a:extLst>
              <a:ext uri="{FF2B5EF4-FFF2-40B4-BE49-F238E27FC236}">
                <a16:creationId xmlns:a16="http://schemas.microsoft.com/office/drawing/2014/main" id="{9AA912D0-341F-29CE-C2FE-48D984A1D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50" r="-3" b="12717"/>
          <a:stretch/>
        </p:blipFill>
        <p:spPr>
          <a:xfrm>
            <a:off x="3028871" y="4949375"/>
            <a:ext cx="5796193" cy="1908627"/>
          </a:xfrm>
          <a:custGeom>
            <a:avLst/>
            <a:gdLst/>
            <a:ahLst/>
            <a:cxnLst/>
            <a:rect l="l" t="t" r="r" b="b"/>
            <a:pathLst>
              <a:path w="5796193" h="1908627">
                <a:moveTo>
                  <a:pt x="3174283" y="18"/>
                </a:moveTo>
                <a:cubicBezTo>
                  <a:pt x="3946119" y="-4705"/>
                  <a:pt x="4675803" y="959667"/>
                  <a:pt x="5218462" y="1459807"/>
                </a:cubicBezTo>
                <a:cubicBezTo>
                  <a:pt x="5237529" y="1477442"/>
                  <a:pt x="5268648" y="1503898"/>
                  <a:pt x="5309125" y="1537598"/>
                </a:cubicBezTo>
                <a:cubicBezTo>
                  <a:pt x="5427311" y="1636255"/>
                  <a:pt x="5560174" y="1732098"/>
                  <a:pt x="5693890" y="1830997"/>
                </a:cubicBezTo>
                <a:lnTo>
                  <a:pt x="5796193" y="1908627"/>
                </a:lnTo>
                <a:lnTo>
                  <a:pt x="0" y="1908627"/>
                </a:lnTo>
                <a:lnTo>
                  <a:pt x="36796" y="1862978"/>
                </a:lnTo>
                <a:cubicBezTo>
                  <a:pt x="326152" y="1521692"/>
                  <a:pt x="689989" y="1221705"/>
                  <a:pt x="930039" y="1021399"/>
                </a:cubicBezTo>
                <a:cubicBezTo>
                  <a:pt x="1540951" y="511494"/>
                  <a:pt x="2324829" y="5378"/>
                  <a:pt x="3174283" y="18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1BC5A8-2FF8-35A9-1A07-DD748CEE5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1"/>
            <a:ext cx="5334000" cy="30479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Плохой</a:t>
            </a:r>
            <a:r>
              <a:rPr lang="en-US" dirty="0"/>
              <a:t> </a:t>
            </a:r>
            <a:r>
              <a:rPr lang="en-US" dirty="0" err="1"/>
              <a:t>режим</a:t>
            </a:r>
            <a:r>
              <a:rPr lang="en-US" dirty="0"/>
              <a:t> </a:t>
            </a:r>
            <a:r>
              <a:rPr lang="en-US" dirty="0" err="1"/>
              <a:t>сна</a:t>
            </a:r>
            <a:r>
              <a:rPr lang="en-US" dirty="0"/>
              <a:t> </a:t>
            </a:r>
            <a:r>
              <a:rPr lang="en-US" dirty="0" err="1"/>
              <a:t>негативно</a:t>
            </a:r>
            <a:r>
              <a:rPr lang="en-US" dirty="0"/>
              <a:t> </a:t>
            </a:r>
            <a:r>
              <a:rPr lang="en-US" dirty="0" err="1"/>
              <a:t>отражается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здоровье</a:t>
            </a:r>
            <a:r>
              <a:rPr lang="en-US" dirty="0"/>
              <a:t> и </a:t>
            </a:r>
            <a:r>
              <a:rPr lang="en-US" dirty="0" err="1"/>
              <a:t>нервной</a:t>
            </a:r>
            <a:r>
              <a:rPr lang="en-US" dirty="0"/>
              <a:t> </a:t>
            </a:r>
            <a:r>
              <a:rPr lang="en-US" dirty="0" err="1"/>
              <a:t>системе</a:t>
            </a:r>
            <a:r>
              <a:rPr lang="en-US" dirty="0"/>
              <a:t>. </a:t>
            </a:r>
            <a:r>
              <a:rPr lang="en-US" dirty="0" err="1"/>
              <a:t>Необходимо</a:t>
            </a:r>
            <a:r>
              <a:rPr lang="en-US" dirty="0"/>
              <a:t> </a:t>
            </a:r>
            <a:r>
              <a:rPr lang="en-US" dirty="0" err="1"/>
              <a:t>следовать</a:t>
            </a:r>
            <a:r>
              <a:rPr lang="en-US" dirty="0"/>
              <a:t> </a:t>
            </a:r>
            <a:r>
              <a:rPr lang="en-US" dirty="0" err="1"/>
              <a:t>режиму</a:t>
            </a:r>
            <a:r>
              <a:rPr lang="en-US" dirty="0"/>
              <a:t>. </a:t>
            </a:r>
            <a:r>
              <a:rPr lang="en-US" dirty="0" err="1"/>
              <a:t>Правильные</a:t>
            </a:r>
            <a:r>
              <a:rPr lang="en-US" dirty="0"/>
              <a:t> </a:t>
            </a:r>
            <a:r>
              <a:rPr lang="en-US" dirty="0" err="1"/>
              <a:t>сон</a:t>
            </a:r>
            <a:r>
              <a:rPr lang="en-US" dirty="0"/>
              <a:t> и </a:t>
            </a:r>
            <a:r>
              <a:rPr lang="en-US" dirty="0" err="1"/>
              <a:t>отдых</a:t>
            </a:r>
            <a:r>
              <a:rPr lang="en-US" dirty="0"/>
              <a:t> - </a:t>
            </a:r>
            <a:r>
              <a:rPr lang="en-US" dirty="0" err="1"/>
              <a:t>залог</a:t>
            </a:r>
            <a:r>
              <a:rPr lang="en-US" dirty="0"/>
              <a:t> </a:t>
            </a:r>
            <a:r>
              <a:rPr lang="en-US" dirty="0" err="1"/>
              <a:t>хорошего</a:t>
            </a:r>
            <a:r>
              <a:rPr lang="en-US" dirty="0"/>
              <a:t> </a:t>
            </a:r>
            <a:r>
              <a:rPr lang="en-US" dirty="0" err="1"/>
              <a:t>настроения</a:t>
            </a:r>
            <a:r>
              <a:rPr lang="en-US" dirty="0"/>
              <a:t>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10047-D617-A828-F991-48A81F83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 dirty="0"/>
              <a:t>Сон. Важность качественного отдыха</a:t>
            </a:r>
          </a:p>
        </p:txBody>
      </p:sp>
    </p:spTree>
    <p:extLst>
      <p:ext uri="{BB962C8B-B14F-4D97-AF65-F5344CB8AC3E}">
        <p14:creationId xmlns:p14="http://schemas.microsoft.com/office/powerpoint/2010/main" val="1257718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E0D6E-8CEA-C5F1-5117-BA5E8B31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5434" y="236180"/>
            <a:ext cx="4988943" cy="14747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Сегодня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ринге</a:t>
            </a:r>
            <a:endParaRPr lang="en-US" kern="1200" dirty="0" err="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Объект 3" descr="Боксерский ринг с массовкой: большой план">
            <a:extLst>
              <a:ext uri="{FF2B5EF4-FFF2-40B4-BE49-F238E27FC236}">
                <a16:creationId xmlns:a16="http://schemas.microsoft.com/office/drawing/2014/main" id="{B1225E1D-0091-F5DB-36DE-754CF40AF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69" r="15448" b="-2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6" name="Рисунок 5" descr="Курение со сплошной заливкой">
            <a:extLst>
              <a:ext uri="{FF2B5EF4-FFF2-40B4-BE49-F238E27FC236}">
                <a16:creationId xmlns:a16="http://schemas.microsoft.com/office/drawing/2014/main" id="{9B97C43E-1819-4F55-1D44-16E3362F6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8875" y="1965385"/>
            <a:ext cx="1000664" cy="1058173"/>
          </a:xfrm>
          <a:prstGeom prst="rect">
            <a:avLst/>
          </a:prstGeom>
        </p:spPr>
      </p:pic>
      <p:pic>
        <p:nvPicPr>
          <p:cNvPr id="7" name="Рисунок 6" descr="Боксерская перчатка со сплошной заливкой">
            <a:extLst>
              <a:ext uri="{FF2B5EF4-FFF2-40B4-BE49-F238E27FC236}">
                <a16:creationId xmlns:a16="http://schemas.microsoft.com/office/drawing/2014/main" id="{D0A10F3F-DA94-2F0D-8D63-1C79E488B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421594" y="2166667"/>
            <a:ext cx="1043796" cy="1043796"/>
          </a:xfrm>
          <a:prstGeom prst="rect">
            <a:avLst/>
          </a:prstGeom>
        </p:spPr>
      </p:pic>
      <p:pic>
        <p:nvPicPr>
          <p:cNvPr id="8" name="Рисунок 7" descr="Легкие со сплошной заливкой">
            <a:extLst>
              <a:ext uri="{FF2B5EF4-FFF2-40B4-BE49-F238E27FC236}">
                <a16:creationId xmlns:a16="http://schemas.microsoft.com/office/drawing/2014/main" id="{1A9D215F-9434-1D9B-B84D-32FDB9C19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3064" y="2008517"/>
            <a:ext cx="1086928" cy="1043796"/>
          </a:xfrm>
          <a:prstGeom prst="rect">
            <a:avLst/>
          </a:prstGeom>
        </p:spPr>
      </p:pic>
      <p:pic>
        <p:nvPicPr>
          <p:cNvPr id="12" name="Рисунок 11" descr="Сердце с пульсом со сплошной заливкой">
            <a:extLst>
              <a:ext uri="{FF2B5EF4-FFF2-40B4-BE49-F238E27FC236}">
                <a16:creationId xmlns:a16="http://schemas.microsoft.com/office/drawing/2014/main" id="{2E37E8C3-BBF8-2661-0E99-D3A37F5EE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5743" y="2008517"/>
            <a:ext cx="1259456" cy="1187569"/>
          </a:xfrm>
          <a:prstGeom prst="rect">
            <a:avLst/>
          </a:prstGeom>
        </p:spPr>
      </p:pic>
      <p:pic>
        <p:nvPicPr>
          <p:cNvPr id="14" name="Рисунок 13" descr="Вино со сплошной заливкой">
            <a:extLst>
              <a:ext uri="{FF2B5EF4-FFF2-40B4-BE49-F238E27FC236}">
                <a16:creationId xmlns:a16="http://schemas.microsoft.com/office/drawing/2014/main" id="{0012899A-7ED6-F198-E9F7-12C80C81E3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8875" y="3431875"/>
            <a:ext cx="1015041" cy="1115683"/>
          </a:xfrm>
          <a:prstGeom prst="rect">
            <a:avLst/>
          </a:prstGeom>
        </p:spPr>
      </p:pic>
      <p:pic>
        <p:nvPicPr>
          <p:cNvPr id="18" name="Рисунок 17" descr="Боксерская перчатка со сплошной заливкой">
            <a:extLst>
              <a:ext uri="{FF2B5EF4-FFF2-40B4-BE49-F238E27FC236}">
                <a16:creationId xmlns:a16="http://schemas.microsoft.com/office/drawing/2014/main" id="{82299F31-E138-E7D0-D36B-D2042AC15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421593" y="3431875"/>
            <a:ext cx="1043796" cy="1043796"/>
          </a:xfrm>
          <a:prstGeom prst="rect">
            <a:avLst/>
          </a:prstGeom>
        </p:spPr>
      </p:pic>
      <p:pic>
        <p:nvPicPr>
          <p:cNvPr id="19" name="Рисунок 18" descr="Почки со сплошной заливкой">
            <a:extLst>
              <a:ext uri="{FF2B5EF4-FFF2-40B4-BE49-F238E27FC236}">
                <a16:creationId xmlns:a16="http://schemas.microsoft.com/office/drawing/2014/main" id="{E2832459-82F8-112A-F32B-B186898EC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44308" y="3201838"/>
            <a:ext cx="1158815" cy="1360097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A1933BFA-5A35-FDF5-47C1-D230171BF3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1686" y="3435290"/>
            <a:ext cx="907570" cy="821306"/>
          </a:xfrm>
          <a:prstGeom prst="rect">
            <a:avLst/>
          </a:prstGeom>
        </p:spPr>
      </p:pic>
      <p:pic>
        <p:nvPicPr>
          <p:cNvPr id="23" name="Рисунок 22" descr="Мозг со сплошной заливкой">
            <a:extLst>
              <a:ext uri="{FF2B5EF4-FFF2-40B4-BE49-F238E27FC236}">
                <a16:creationId xmlns:a16="http://schemas.microsoft.com/office/drawing/2014/main" id="{FF9A9566-47A9-1CEB-4F7D-B53C6ED48E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58423" y="3417497"/>
            <a:ext cx="1115682" cy="1058174"/>
          </a:xfrm>
          <a:prstGeom prst="rect">
            <a:avLst/>
          </a:prstGeom>
        </p:spPr>
      </p:pic>
      <p:pic>
        <p:nvPicPr>
          <p:cNvPr id="27" name="Рисунок 26" descr="Лекарство со сплошной заливкой">
            <a:extLst>
              <a:ext uri="{FF2B5EF4-FFF2-40B4-BE49-F238E27FC236}">
                <a16:creationId xmlns:a16="http://schemas.microsoft.com/office/drawing/2014/main" id="{20079CC9-AD71-0FA2-1C1B-D5F6DB9D6E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8876" y="4855234"/>
            <a:ext cx="1029418" cy="1029418"/>
          </a:xfrm>
          <a:prstGeom prst="rect">
            <a:avLst/>
          </a:prstGeom>
        </p:spPr>
      </p:pic>
      <p:pic>
        <p:nvPicPr>
          <p:cNvPr id="32" name="Рисунок 31" descr="Боксерская перчатка со сплошной заливкой">
            <a:extLst>
              <a:ext uri="{FF2B5EF4-FFF2-40B4-BE49-F238E27FC236}">
                <a16:creationId xmlns:a16="http://schemas.microsoft.com/office/drawing/2014/main" id="{79936711-99F7-D002-EFC4-13D2D65E2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421592" y="4840856"/>
            <a:ext cx="1043796" cy="1043796"/>
          </a:xfrm>
          <a:prstGeom prst="rect">
            <a:avLst/>
          </a:prstGeom>
        </p:spPr>
      </p:pic>
      <p:pic>
        <p:nvPicPr>
          <p:cNvPr id="33" name="Рисунок 32" descr="Пол со сплошной заливкой">
            <a:extLst>
              <a:ext uri="{FF2B5EF4-FFF2-40B4-BE49-F238E27FC236}">
                <a16:creationId xmlns:a16="http://schemas.microsoft.com/office/drawing/2014/main" id="{B8449B94-C798-3278-105A-D5C635ED12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31215" y="4855234"/>
            <a:ext cx="1101305" cy="11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D7DD6-2372-C6A8-8A88-1D3C1FE0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075" y="201283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 dirty="0"/>
              <a:t>Последствия курения. Болезни легких, сердца, рак.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C03A48F0-E587-03BC-F768-915FA5FA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3"/>
            <a:ext cx="6268527" cy="330041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9D6CFE-5ED7-B5E7-7936-8028A26C72CA}"/>
              </a:ext>
            </a:extLst>
          </p:cNvPr>
          <p:cNvSpPr txBox="1"/>
          <p:nvPr/>
        </p:nvSpPr>
        <p:spPr>
          <a:xfrm>
            <a:off x="580571" y="3320142"/>
            <a:ext cx="5207000" cy="50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8C89A-ACA3-8494-477C-B2C9BE443DE1}"/>
              </a:ext>
            </a:extLst>
          </p:cNvPr>
          <p:cNvSpPr txBox="1"/>
          <p:nvPr/>
        </p:nvSpPr>
        <p:spPr>
          <a:xfrm>
            <a:off x="163969" y="3191430"/>
            <a:ext cx="5025571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Здоровый человек /  курильщик 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CA3AE06-82F4-A546-1A64-1798205B8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3325"/>
            <a:ext cx="6268528" cy="316319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человек, кожа, Плоть, челюсть&#10;&#10;Автоматически созданное описание">
            <a:extLst>
              <a:ext uri="{FF2B5EF4-FFF2-40B4-BE49-F238E27FC236}">
                <a16:creationId xmlns:a16="http://schemas.microsoft.com/office/drawing/2014/main" id="{1CE77956-5319-9AC3-D151-2928A11B8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6" y="1654389"/>
            <a:ext cx="5520906" cy="3621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6472C4-C9F8-9A2F-B8C5-09259CC248E8}"/>
              </a:ext>
            </a:extLst>
          </p:cNvPr>
          <p:cNvSpPr txBox="1"/>
          <p:nvPr/>
        </p:nvSpPr>
        <p:spPr>
          <a:xfrm>
            <a:off x="6731000" y="5533571"/>
            <a:ext cx="49530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500" dirty="0"/>
              <a:t>Последствия рака гортани</a:t>
            </a:r>
          </a:p>
        </p:txBody>
      </p:sp>
    </p:spTree>
    <p:extLst>
      <p:ext uri="{BB962C8B-B14F-4D97-AF65-F5344CB8AC3E}">
        <p14:creationId xmlns:p14="http://schemas.microsoft.com/office/powerpoint/2010/main" val="39897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21418-674C-5439-64FF-AB13B376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04" y="186906"/>
            <a:ext cx="10668000" cy="1524000"/>
          </a:xfrm>
        </p:spPr>
        <p:txBody>
          <a:bodyPr/>
          <a:lstStyle/>
          <a:p>
            <a:r>
              <a:rPr lang="ru-RU" dirty="0"/>
              <a:t>Алкоголизм.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8C04880-CF03-3825-1423-4FA05849D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04" y="3593170"/>
            <a:ext cx="8554528" cy="29865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20ECA0-F867-E088-6E4B-4F1A521EDCCB}"/>
              </a:ext>
            </a:extLst>
          </p:cNvPr>
          <p:cNvSpPr txBox="1"/>
          <p:nvPr/>
        </p:nvSpPr>
        <p:spPr>
          <a:xfrm>
            <a:off x="961571" y="1487714"/>
            <a:ext cx="8830094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900" dirty="0"/>
              <a:t>Вызывает психические расстройства, алкогольный гепатит и цирроз.</a:t>
            </a:r>
          </a:p>
          <a:p>
            <a:endParaRPr lang="ru-RU" sz="2900" dirty="0"/>
          </a:p>
          <a:p>
            <a:r>
              <a:rPr lang="ru-RU" sz="2900" dirty="0"/>
              <a:t>Печень здорового человека          пьющего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182327266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0F0"/>
      </a:lt2>
      <a:accent1>
        <a:srgbClr val="20B4A9"/>
      </a:accent1>
      <a:accent2>
        <a:srgbClr val="1794D5"/>
      </a:accent2>
      <a:accent3>
        <a:srgbClr val="2957E7"/>
      </a:accent3>
      <a:accent4>
        <a:srgbClr val="4B2CD9"/>
      </a:accent4>
      <a:accent5>
        <a:srgbClr val="9929E7"/>
      </a:accent5>
      <a:accent6>
        <a:srgbClr val="D517D3"/>
      </a:accent6>
      <a:hlink>
        <a:srgbClr val="BF3F4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PebbleVTI</vt:lpstr>
      <vt:lpstr>Значимость здорового образа жизни(ЗОЖ)</vt:lpstr>
      <vt:lpstr>Что же такое ЗОЖ?</vt:lpstr>
      <vt:lpstr>Презентация PowerPoint</vt:lpstr>
      <vt:lpstr>Питание: важность сбалансированного питания</vt:lpstr>
      <vt:lpstr>Физическая активность. Польза регулярных тренировок. </vt:lpstr>
      <vt:lpstr>Сон. Важность качественного отдыха</vt:lpstr>
      <vt:lpstr>Сегодня на ринге</vt:lpstr>
      <vt:lpstr>Последствия курения. Болезни легких, сердца, рак.</vt:lpstr>
      <vt:lpstr>Алкоголизм.</vt:lpstr>
      <vt:lpstr>Как начать вести здоровый образ жизни?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Гафарова Азиза Абдурасуловна</cp:lastModifiedBy>
  <cp:revision>521</cp:revision>
  <dcterms:created xsi:type="dcterms:W3CDTF">2024-05-14T21:01:05Z</dcterms:created>
  <dcterms:modified xsi:type="dcterms:W3CDTF">2024-05-15T00:03:45Z</dcterms:modified>
</cp:coreProperties>
</file>